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4" r:id="rId4"/>
    <p:sldId id="269" r:id="rId5"/>
    <p:sldId id="270" r:id="rId6"/>
    <p:sldId id="260" r:id="rId7"/>
    <p:sldId id="257" r:id="rId8"/>
    <p:sldId id="275" r:id="rId9"/>
    <p:sldId id="276" r:id="rId10"/>
    <p:sldId id="267" r:id="rId11"/>
    <p:sldId id="271" r:id="rId12"/>
    <p:sldId id="258" r:id="rId13"/>
    <p:sldId id="261" r:id="rId14"/>
    <p:sldId id="262" r:id="rId15"/>
    <p:sldId id="265" r:id="rId16"/>
    <p:sldId id="278" r:id="rId17"/>
    <p:sldId id="277" r:id="rId18"/>
    <p:sldId id="259" r:id="rId19"/>
    <p:sldId id="274" r:id="rId20"/>
    <p:sldId id="272" r:id="rId21"/>
    <p:sldId id="27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918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上港集团营业收入与经营活动</a:t>
            </a:r>
            <a:r>
              <a:rPr lang="zh-CN" altLang="zh-CN" sz="1862" b="0" i="0" u="none" strike="noStrike" baseline="0" dirty="0">
                <a:effectLst/>
              </a:rPr>
              <a:t>现金</a:t>
            </a:r>
            <a:r>
              <a:rPr lang="zh-CN" altLang="en-US" dirty="0"/>
              <a:t>流入图（亿元）</a:t>
            </a:r>
          </a:p>
        </c:rich>
      </c:tx>
      <c:layout>
        <c:manualLayout>
          <c:xMode val="edge"/>
          <c:yMode val="edge"/>
          <c:x val="0.15496875000000002"/>
          <c:y val="2.812499826986969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营业收入（利润表，不含税）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1.5625000000000001E-3"/>
                  <c:y val="-4.218749740480454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379-7547-BB57-346BA844B16C}"/>
                </c:ext>
              </c:extLst>
            </c:dLbl>
            <c:dLbl>
              <c:idx val="1"/>
              <c:layout>
                <c:manualLayout>
                  <c:x val="-9.3749999999999997E-3"/>
                  <c:y val="-5.15624968280944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379-7547-BB57-346BA844B16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Sheet1!$A$2:$A$19</c:f>
              <c:numCache>
                <c:formatCode>General</c:formatCod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</c:v>
                </c:pt>
                <c:pt idx="12">
                  <c:v>2021</c:v>
                </c:pt>
              </c:numCache>
            </c:numRef>
          </c:cat>
          <c:val>
            <c:numRef>
              <c:f>Sheet1!$B$2:$B$19</c:f>
              <c:numCache>
                <c:formatCode>General</c:formatCode>
                <c:ptCount val="13"/>
                <c:pt idx="0">
                  <c:v>165.45</c:v>
                </c:pt>
                <c:pt idx="1">
                  <c:v>191.05</c:v>
                </c:pt>
                <c:pt idx="2">
                  <c:v>217.78</c:v>
                </c:pt>
                <c:pt idx="3">
                  <c:v>283.81</c:v>
                </c:pt>
                <c:pt idx="4">
                  <c:v>281.62</c:v>
                </c:pt>
                <c:pt idx="5">
                  <c:v>287.77999999999997</c:v>
                </c:pt>
                <c:pt idx="6">
                  <c:v>295.10000000000002</c:v>
                </c:pt>
                <c:pt idx="7">
                  <c:v>313.58999999999997</c:v>
                </c:pt>
                <c:pt idx="8">
                  <c:v>374.23</c:v>
                </c:pt>
                <c:pt idx="9">
                  <c:v>380.42</c:v>
                </c:pt>
                <c:pt idx="10">
                  <c:v>361.01</c:v>
                </c:pt>
                <c:pt idx="11">
                  <c:v>261.19</c:v>
                </c:pt>
                <c:pt idx="12">
                  <c:v>342.88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3B-44A6-A8B0-C1C2A88CE0A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经营活动现金流入（销售商品、提供劳务）（现金流量表，含增值税）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Pt>
            <c:idx val="3"/>
            <c:marker>
              <c:symbol val="diamond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2-6379-7547-BB57-346BA844B16C}"/>
              </c:ext>
            </c:extLst>
          </c:dPt>
          <c:dLbls>
            <c:dLbl>
              <c:idx val="0"/>
              <c:layout>
                <c:manualLayout>
                  <c:x val="-2.9687499999999943E-2"/>
                  <c:y val="3.74999976931595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379-7547-BB57-346BA844B16C}"/>
                </c:ext>
              </c:extLst>
            </c:dLbl>
            <c:dLbl>
              <c:idx val="1"/>
              <c:layout>
                <c:manualLayout>
                  <c:x val="-2.6562499999999999E-2"/>
                  <c:y val="3.046874812569216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379-7547-BB57-346BA844B16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Sheet1!$A$2:$A$19</c:f>
              <c:numCache>
                <c:formatCode>General</c:formatCod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</c:v>
                </c:pt>
                <c:pt idx="12">
                  <c:v>2021</c:v>
                </c:pt>
              </c:numCache>
            </c:numRef>
          </c:cat>
          <c:val>
            <c:numRef>
              <c:f>Sheet1!$C$2:$C$19</c:f>
              <c:numCache>
                <c:formatCode>General</c:formatCode>
                <c:ptCount val="13"/>
                <c:pt idx="0">
                  <c:v>167.21</c:v>
                </c:pt>
                <c:pt idx="1">
                  <c:v>192.55</c:v>
                </c:pt>
                <c:pt idx="2">
                  <c:v>205.27</c:v>
                </c:pt>
                <c:pt idx="3">
                  <c:v>271.99</c:v>
                </c:pt>
                <c:pt idx="4">
                  <c:v>282.79000000000002</c:v>
                </c:pt>
                <c:pt idx="5">
                  <c:v>286.36</c:v>
                </c:pt>
                <c:pt idx="6">
                  <c:v>287.29000000000002</c:v>
                </c:pt>
                <c:pt idx="7">
                  <c:v>281.42</c:v>
                </c:pt>
                <c:pt idx="8">
                  <c:v>361.16</c:v>
                </c:pt>
                <c:pt idx="9">
                  <c:v>344.07</c:v>
                </c:pt>
                <c:pt idx="10">
                  <c:v>336.71</c:v>
                </c:pt>
                <c:pt idx="11">
                  <c:v>375.19</c:v>
                </c:pt>
                <c:pt idx="12">
                  <c:v>589.73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83B-44A6-A8B0-C1C2A88CE0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5086272"/>
        <c:axId val="723200368"/>
      </c:lineChart>
      <c:catAx>
        <c:axId val="31508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23200368"/>
        <c:crosses val="autoZero"/>
        <c:auto val="1"/>
        <c:lblAlgn val="ctr"/>
        <c:lblOffset val="100"/>
        <c:noMultiLvlLbl val="0"/>
      </c:catAx>
      <c:valAx>
        <c:axId val="723200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1508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2" b="0" i="0" u="none" strike="noStrike" baseline="0" dirty="0">
                <a:effectLst/>
              </a:rPr>
              <a:t>上港集团</a:t>
            </a:r>
            <a:r>
              <a:rPr lang="zh-CN" altLang="en-US" dirty="0"/>
              <a:t>历年负债堆积图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应付票据及应付账款（亿元）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21.17</c:v>
                </c:pt>
                <c:pt idx="1">
                  <c:v>16.8</c:v>
                </c:pt>
                <c:pt idx="2">
                  <c:v>20.39</c:v>
                </c:pt>
                <c:pt idx="3">
                  <c:v>14.48</c:v>
                </c:pt>
                <c:pt idx="4">
                  <c:v>12.91</c:v>
                </c:pt>
                <c:pt idx="5">
                  <c:v>15.98</c:v>
                </c:pt>
                <c:pt idx="6">
                  <c:v>18.59</c:v>
                </c:pt>
                <c:pt idx="7">
                  <c:v>20.51</c:v>
                </c:pt>
                <c:pt idx="8">
                  <c:v>34.74</c:v>
                </c:pt>
                <c:pt idx="9">
                  <c:v>39.76</c:v>
                </c:pt>
                <c:pt idx="10">
                  <c:v>49.34</c:v>
                </c:pt>
                <c:pt idx="11">
                  <c:v>49.41</c:v>
                </c:pt>
                <c:pt idx="12">
                  <c:v>56.35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E3-4E2F-AECD-79B8CA2725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应交税费（亿元）</c:v>
                </c:pt>
              </c:strCache>
            </c:strRef>
          </c:tx>
          <c:spPr>
            <a:solidFill>
              <a:schemeClr val="accent2"/>
            </a:solidFill>
            <a:ln w="25400"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Sheet1!$C$2:$C$14</c:f>
              <c:numCache>
                <c:formatCode>General</c:formatCode>
                <c:ptCount val="13"/>
                <c:pt idx="0">
                  <c:v>10.16</c:v>
                </c:pt>
                <c:pt idx="1">
                  <c:v>9.83</c:v>
                </c:pt>
                <c:pt idx="2">
                  <c:v>7.87</c:v>
                </c:pt>
                <c:pt idx="3">
                  <c:v>11.09</c:v>
                </c:pt>
                <c:pt idx="4">
                  <c:v>6.18</c:v>
                </c:pt>
                <c:pt idx="5">
                  <c:v>11.35</c:v>
                </c:pt>
                <c:pt idx="6">
                  <c:v>12.26</c:v>
                </c:pt>
                <c:pt idx="7">
                  <c:v>14.97</c:v>
                </c:pt>
                <c:pt idx="8">
                  <c:v>18.989999999999998</c:v>
                </c:pt>
                <c:pt idx="9">
                  <c:v>27.36</c:v>
                </c:pt>
                <c:pt idx="10">
                  <c:v>10.23</c:v>
                </c:pt>
                <c:pt idx="11">
                  <c:v>7</c:v>
                </c:pt>
                <c:pt idx="12">
                  <c:v>12.43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E3-4E2F-AECD-79B8CA27259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其他应付款（亿元）</c:v>
                </c:pt>
              </c:strCache>
            </c:strRef>
          </c:tx>
          <c:spPr>
            <a:solidFill>
              <a:schemeClr val="accent3"/>
            </a:solidFill>
            <a:ln w="25400"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Sheet1!$D$2:$D$14</c:f>
              <c:numCache>
                <c:formatCode>General</c:formatCode>
                <c:ptCount val="13"/>
                <c:pt idx="0">
                  <c:v>51.11</c:v>
                </c:pt>
                <c:pt idx="1">
                  <c:v>55.53</c:v>
                </c:pt>
                <c:pt idx="2">
                  <c:v>62.3</c:v>
                </c:pt>
                <c:pt idx="3">
                  <c:v>68.010000000000005</c:v>
                </c:pt>
                <c:pt idx="4">
                  <c:v>64.540000000000006</c:v>
                </c:pt>
                <c:pt idx="5">
                  <c:v>51.12</c:v>
                </c:pt>
                <c:pt idx="6">
                  <c:v>42.02</c:v>
                </c:pt>
                <c:pt idx="7">
                  <c:v>23.67</c:v>
                </c:pt>
                <c:pt idx="8">
                  <c:v>63.03</c:v>
                </c:pt>
                <c:pt idx="9">
                  <c:v>23.89</c:v>
                </c:pt>
                <c:pt idx="10">
                  <c:v>22.38</c:v>
                </c:pt>
                <c:pt idx="11">
                  <c:v>18.12</c:v>
                </c:pt>
                <c:pt idx="12">
                  <c:v>21.09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308-4E45-8FCD-3DCC286E09E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有息负债</c:v>
                </c:pt>
              </c:strCache>
            </c:strRef>
          </c:tx>
          <c:spPr>
            <a:solidFill>
              <a:schemeClr val="accent4"/>
            </a:solidFill>
            <a:ln w="25400"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Sheet1!$E$2:$E$14</c:f>
              <c:numCache>
                <c:formatCode>General</c:formatCode>
                <c:ptCount val="13"/>
                <c:pt idx="0">
                  <c:v>56.05</c:v>
                </c:pt>
                <c:pt idx="1">
                  <c:v>100.67</c:v>
                </c:pt>
                <c:pt idx="2">
                  <c:v>165.23</c:v>
                </c:pt>
                <c:pt idx="3">
                  <c:v>161.22999999999999</c:v>
                </c:pt>
                <c:pt idx="4">
                  <c:v>188.27</c:v>
                </c:pt>
                <c:pt idx="5">
                  <c:v>217.77</c:v>
                </c:pt>
                <c:pt idx="6">
                  <c:v>207.7</c:v>
                </c:pt>
                <c:pt idx="7">
                  <c:v>361.09</c:v>
                </c:pt>
                <c:pt idx="8">
                  <c:v>448.91</c:v>
                </c:pt>
                <c:pt idx="9">
                  <c:v>457.37</c:v>
                </c:pt>
                <c:pt idx="10">
                  <c:v>350.64</c:v>
                </c:pt>
                <c:pt idx="11">
                  <c:v>369.05</c:v>
                </c:pt>
                <c:pt idx="12">
                  <c:v>387.48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DF-8D4A-9AAB-8349E94BD61D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预收款项（亿元）</c:v>
                </c:pt>
              </c:strCache>
            </c:strRef>
          </c:tx>
          <c:spPr>
            <a:solidFill>
              <a:srgbClr val="FF0000"/>
            </a:solidFill>
            <a:ln w="25400"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Sheet1!$F$2:$F$14</c:f>
              <c:numCache>
                <c:formatCode>General</c:formatCode>
                <c:ptCount val="13"/>
                <c:pt idx="0">
                  <c:v>2.06</c:v>
                </c:pt>
                <c:pt idx="1">
                  <c:v>3.98</c:v>
                </c:pt>
                <c:pt idx="2">
                  <c:v>1.97</c:v>
                </c:pt>
                <c:pt idx="3">
                  <c:v>4.58</c:v>
                </c:pt>
                <c:pt idx="4">
                  <c:v>2.97</c:v>
                </c:pt>
                <c:pt idx="5">
                  <c:v>18.36</c:v>
                </c:pt>
                <c:pt idx="6">
                  <c:v>6.66</c:v>
                </c:pt>
                <c:pt idx="7">
                  <c:v>1.8</c:v>
                </c:pt>
                <c:pt idx="8">
                  <c:v>10.09</c:v>
                </c:pt>
                <c:pt idx="9">
                  <c:v>3.41</c:v>
                </c:pt>
                <c:pt idx="10">
                  <c:v>3.38</c:v>
                </c:pt>
                <c:pt idx="11">
                  <c:v>1.48</c:v>
                </c:pt>
                <c:pt idx="12">
                  <c:v>0.56999999999999995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DF-8D4A-9AAB-8349E94BD6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2521263"/>
        <c:axId val="362520015"/>
      </c:areaChart>
      <c:catAx>
        <c:axId val="36252126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2520015"/>
        <c:crosses val="autoZero"/>
        <c:auto val="1"/>
        <c:lblAlgn val="ctr"/>
        <c:lblOffset val="100"/>
        <c:noMultiLvlLbl val="0"/>
      </c:catAx>
      <c:valAx>
        <c:axId val="362520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2521263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2019</a:t>
            </a:r>
            <a:r>
              <a:rPr lang="zh-CN" altLang="en-US" dirty="0"/>
              <a:t>年各业务收入占比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占比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5CED-E745-BB49-7F2A914E049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CED-E745-BB49-7F2A914E049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CED-E745-BB49-7F2A914E049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5CED-E745-BB49-7F2A914E049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集装箱</c:v>
                </c:pt>
                <c:pt idx="1">
                  <c:v>散杂货</c:v>
                </c:pt>
                <c:pt idx="2">
                  <c:v>港口物流</c:v>
                </c:pt>
                <c:pt idx="3">
                  <c:v>港口服务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135.38999999999999</c:v>
                </c:pt>
                <c:pt idx="1">
                  <c:v>17.03</c:v>
                </c:pt>
                <c:pt idx="2">
                  <c:v>201.34</c:v>
                </c:pt>
                <c:pt idx="3">
                  <c:v>23.46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ED-E745-BB49-7F2A914E04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2019</a:t>
            </a:r>
            <a:r>
              <a:rPr lang="zh-CN" altLang="en-US" dirty="0"/>
              <a:t>年各业务毛利占比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占比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770-A440-BCF2-5EDA3D358CB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770-A440-BCF2-5EDA3D358CB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770-A440-BCF2-5EDA3D358CB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770-A440-BCF2-5EDA3D358CB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集装箱</c:v>
                </c:pt>
                <c:pt idx="1">
                  <c:v>散杂货</c:v>
                </c:pt>
                <c:pt idx="2">
                  <c:v>港口物流</c:v>
                </c:pt>
                <c:pt idx="3">
                  <c:v>港口服务</c:v>
                </c:pt>
              </c:strCache>
            </c:strRef>
          </c:cat>
          <c:val>
            <c:numRef>
              <c:f>Sheet1!$B$2:$B$5</c:f>
              <c:numCache>
                <c:formatCode>_(* #,##0.00_);_(* \(#,##0.00\);_(* "-"??_);_(@_)</c:formatCode>
                <c:ptCount val="4"/>
                <c:pt idx="0">
                  <c:v>0.72008281573498956</c:v>
                </c:pt>
                <c:pt idx="1">
                  <c:v>2.0703933747412029E-2</c:v>
                </c:pt>
                <c:pt idx="2">
                  <c:v>0.16480331262939976</c:v>
                </c:pt>
                <c:pt idx="3">
                  <c:v>9.4409937888198778E-2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2770-A440-BCF2-5EDA3D358C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上港集团历年主营业务收入情况（亿元）</a:t>
            </a:r>
            <a:r>
              <a:rPr lang="en-US" altLang="zh-CN" dirty="0"/>
              <a:t>4-6</a:t>
            </a:r>
            <a:r>
              <a:rPr lang="zh-CN" altLang="en-US" dirty="0"/>
              <a:t>年都有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集装箱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27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126.04</c:v>
                </c:pt>
                <c:pt idx="1">
                  <c:v>134.81</c:v>
                </c:pt>
                <c:pt idx="2">
                  <c:v>138.38</c:v>
                </c:pt>
                <c:pt idx="3">
                  <c:v>135.38999999999999</c:v>
                </c:pt>
                <c:pt idx="4">
                  <c:v>133.44999999999999</c:v>
                </c:pt>
                <c:pt idx="5">
                  <c:v>149.06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CC-B64F-B685-8F6F78230B8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散杂货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27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accent2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Sheet1!$C$2:$C$7</c:f>
              <c:numCache>
                <c:formatCode>General</c:formatCode>
                <c:ptCount val="6"/>
                <c:pt idx="0">
                  <c:v>16.82</c:v>
                </c:pt>
                <c:pt idx="1">
                  <c:v>18.45</c:v>
                </c:pt>
                <c:pt idx="2">
                  <c:v>18.190000000000001</c:v>
                </c:pt>
                <c:pt idx="3">
                  <c:v>17.03</c:v>
                </c:pt>
                <c:pt idx="4">
                  <c:v>12.71</c:v>
                </c:pt>
                <c:pt idx="5">
                  <c:v>13.65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2CC-B64F-B685-8F6F78230B8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港口物流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27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Sheet1!$D$2:$D$7</c:f>
              <c:numCache>
                <c:formatCode>General</c:formatCode>
                <c:ptCount val="6"/>
                <c:pt idx="0">
                  <c:v>173</c:v>
                </c:pt>
                <c:pt idx="1">
                  <c:v>197.1</c:v>
                </c:pt>
                <c:pt idx="2">
                  <c:v>202.12</c:v>
                </c:pt>
                <c:pt idx="3">
                  <c:v>201.34</c:v>
                </c:pt>
                <c:pt idx="4">
                  <c:v>73.14</c:v>
                </c:pt>
                <c:pt idx="5">
                  <c:v>103.72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2CC-B64F-B685-8F6F78230B8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港口服务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27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C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Sheet1!$E$2:$E$7</c:f>
              <c:numCache>
                <c:formatCode>General</c:formatCode>
                <c:ptCount val="6"/>
                <c:pt idx="0">
                  <c:v>21.15</c:v>
                </c:pt>
                <c:pt idx="1">
                  <c:v>20.56</c:v>
                </c:pt>
                <c:pt idx="2">
                  <c:v>21.69</c:v>
                </c:pt>
                <c:pt idx="3">
                  <c:v>23.46</c:v>
                </c:pt>
                <c:pt idx="4">
                  <c:v>22.62</c:v>
                </c:pt>
                <c:pt idx="5">
                  <c:v>26.56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2CC-B64F-B685-8F6F78230B86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其他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27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Sheet1!$F$2:$F$7</c:f>
              <c:numCache>
                <c:formatCode>General</c:formatCode>
                <c:ptCount val="6"/>
                <c:pt idx="0">
                  <c:v>26.77</c:v>
                </c:pt>
                <c:pt idx="1">
                  <c:v>67.650000000000006</c:v>
                </c:pt>
                <c:pt idx="2">
                  <c:v>69.59</c:v>
                </c:pt>
                <c:pt idx="3">
                  <c:v>49.69</c:v>
                </c:pt>
                <c:pt idx="4">
                  <c:v>48.17</c:v>
                </c:pt>
                <c:pt idx="5">
                  <c:v>70.12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07-CC43-A803-9F32FAB3F2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33166895"/>
        <c:axId val="1333168543"/>
      </c:barChart>
      <c:catAx>
        <c:axId val="13331668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33168543"/>
        <c:crosses val="autoZero"/>
        <c:auto val="1"/>
        <c:lblAlgn val="ctr"/>
        <c:lblOffset val="100"/>
        <c:noMultiLvlLbl val="0"/>
      </c:catAx>
      <c:valAx>
        <c:axId val="1333168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3331668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2" b="0" i="0" u="none" strike="noStrike" baseline="0" dirty="0">
                <a:effectLst/>
              </a:rPr>
              <a:t>上港集团</a:t>
            </a:r>
            <a:r>
              <a:rPr lang="zh-CN" altLang="en-US" dirty="0"/>
              <a:t>净利润现金净流对比分析（单位：亿元）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净利润（利润表，不含税）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3"/>
              <c:layout>
                <c:manualLayout>
                  <c:x val="1.5625000000000001E-3"/>
                  <c:y val="-4.218749740480454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89B-1648-9DA8-95B6FAF5AEFC}"/>
                </c:ext>
              </c:extLst>
            </c:dLbl>
            <c:dLbl>
              <c:idx val="4"/>
              <c:layout>
                <c:manualLayout>
                  <c:x val="-9.3749999999999997E-3"/>
                  <c:y val="-5.15624968280944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3A-41B2-8066-9E08687A0E2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Sheet1!$A$2:$A$14</c:f>
              <c:numCache>
                <c:formatCode>General</c:formatCod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</c:v>
                </c:pt>
                <c:pt idx="12">
                  <c:v>2021</c:v>
                </c:pt>
              </c:numCache>
            </c:num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47.42</c:v>
                </c:pt>
                <c:pt idx="1">
                  <c:v>66.12</c:v>
                </c:pt>
                <c:pt idx="2">
                  <c:v>57.92</c:v>
                </c:pt>
                <c:pt idx="3">
                  <c:v>58.39</c:v>
                </c:pt>
                <c:pt idx="4">
                  <c:v>62.75</c:v>
                </c:pt>
                <c:pt idx="5">
                  <c:v>78.47</c:v>
                </c:pt>
                <c:pt idx="6">
                  <c:v>78.650000000000006</c:v>
                </c:pt>
                <c:pt idx="7">
                  <c:v>80.87</c:v>
                </c:pt>
                <c:pt idx="8">
                  <c:v>128.46</c:v>
                </c:pt>
                <c:pt idx="9">
                  <c:v>114.72</c:v>
                </c:pt>
                <c:pt idx="10">
                  <c:v>99.25</c:v>
                </c:pt>
                <c:pt idx="11">
                  <c:v>91.83</c:v>
                </c:pt>
                <c:pt idx="12">
                  <c:v>154.80000000000001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3B-44A6-A8B0-C1C2A88CE0A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经营活动产生的现金流量净额（现金流量表，包含增值税）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Pt>
            <c:idx val="6"/>
            <c:marker>
              <c:symbol val="diamond"/>
              <c:size val="5"/>
              <c:spPr>
                <a:solidFill>
                  <a:schemeClr val="accent2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extLst>
              <c:ext xmlns:c16="http://schemas.microsoft.com/office/drawing/2014/chart" uri="{C3380CC4-5D6E-409C-BE32-E72D297353CC}">
                <c16:uniqueId val="{00000001-B89B-1648-9DA8-95B6FAF5AEFC}"/>
              </c:ext>
            </c:extLst>
          </c:dPt>
          <c:dLbls>
            <c:dLbl>
              <c:idx val="3"/>
              <c:layout>
                <c:manualLayout>
                  <c:x val="-2.9687499999999943E-2"/>
                  <c:y val="3.74999976931595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89B-1648-9DA8-95B6FAF5AEFC}"/>
                </c:ext>
              </c:extLst>
            </c:dLbl>
            <c:dLbl>
              <c:idx val="4"/>
              <c:layout>
                <c:manualLayout>
                  <c:x val="-2.6562499999999999E-2"/>
                  <c:y val="3.046874812569216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33A-41B2-8066-9E08687A0E2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Sheet1!$A$2:$A$14</c:f>
              <c:numCache>
                <c:formatCode>General</c:formatCod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</c:v>
                </c:pt>
                <c:pt idx="12">
                  <c:v>2021</c:v>
                </c:pt>
              </c:numCache>
            </c:numRef>
          </c:cat>
          <c:val>
            <c:numRef>
              <c:f>Sheet1!$C$2:$C$14</c:f>
              <c:numCache>
                <c:formatCode>General</c:formatCode>
                <c:ptCount val="13"/>
                <c:pt idx="0">
                  <c:v>12.34</c:v>
                </c:pt>
                <c:pt idx="1">
                  <c:v>82.19</c:v>
                </c:pt>
                <c:pt idx="2">
                  <c:v>72.36</c:v>
                </c:pt>
                <c:pt idx="3">
                  <c:v>65.41</c:v>
                </c:pt>
                <c:pt idx="4">
                  <c:v>86.12</c:v>
                </c:pt>
                <c:pt idx="5">
                  <c:v>102.08</c:v>
                </c:pt>
                <c:pt idx="6">
                  <c:v>96.67</c:v>
                </c:pt>
                <c:pt idx="7">
                  <c:v>20.350000000000001</c:v>
                </c:pt>
                <c:pt idx="8">
                  <c:v>96.1</c:v>
                </c:pt>
                <c:pt idx="9">
                  <c:v>57.1</c:v>
                </c:pt>
                <c:pt idx="10">
                  <c:v>61.73</c:v>
                </c:pt>
                <c:pt idx="11">
                  <c:v>111.86</c:v>
                </c:pt>
                <c:pt idx="12">
                  <c:v>135.13999999999999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83B-44A6-A8B0-C1C2A88CE0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5086272"/>
        <c:axId val="723200368"/>
      </c:lineChart>
      <c:catAx>
        <c:axId val="31508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23200368"/>
        <c:crosses val="autoZero"/>
        <c:auto val="1"/>
        <c:lblAlgn val="ctr"/>
        <c:lblOffset val="100"/>
        <c:noMultiLvlLbl val="0"/>
      </c:catAx>
      <c:valAx>
        <c:axId val="723200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1508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2" b="0" i="0" u="none" strike="noStrike" baseline="0" dirty="0">
                <a:effectLst/>
              </a:rPr>
              <a:t>上港集团</a:t>
            </a:r>
            <a:r>
              <a:rPr lang="zh-CN" altLang="en-US" dirty="0"/>
              <a:t>历年收入成本构成（</a:t>
            </a:r>
            <a:r>
              <a:rPr lang="en-US" altLang="zh-CN" dirty="0"/>
              <a:t>%</a:t>
            </a:r>
            <a:r>
              <a:rPr lang="zh-CN" altLang="en-US" dirty="0"/>
              <a:t>）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9.790932578740158E-2"/>
          <c:y val="0.1088908028487449"/>
          <c:w val="0.88490317421259845"/>
          <c:h val="0.8100614044007502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qian!$B$1</c:f>
              <c:strCache>
                <c:ptCount val="1"/>
                <c:pt idx="0">
                  <c:v>营业成本 %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qian!$A$2:$A$7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qian!$B$2:$B$7</c:f>
              <c:numCache>
                <c:formatCode>General</c:formatCode>
                <c:ptCount val="6"/>
                <c:pt idx="0">
                  <c:v>69.91</c:v>
                </c:pt>
                <c:pt idx="1">
                  <c:v>66.290000000000006</c:v>
                </c:pt>
                <c:pt idx="2">
                  <c:v>68.25</c:v>
                </c:pt>
                <c:pt idx="3">
                  <c:v>69.290000000000006</c:v>
                </c:pt>
                <c:pt idx="4">
                  <c:v>63.66</c:v>
                </c:pt>
                <c:pt idx="5">
                  <c:v>59.28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1D-4F93-A70F-7307EAF06EC0}"/>
            </c:ext>
          </c:extLst>
        </c:ser>
        <c:ser>
          <c:idx val="1"/>
          <c:order val="1"/>
          <c:tx>
            <c:strRef>
              <c:f>qian!$C$1</c:f>
              <c:strCache>
                <c:ptCount val="1"/>
                <c:pt idx="0">
                  <c:v>营业税金及附加 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qian!$A$2:$A$7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qian!$C$2:$C$7</c:f>
              <c:numCache>
                <c:formatCode>General</c:formatCode>
                <c:ptCount val="6"/>
                <c:pt idx="0">
                  <c:v>0.83</c:v>
                </c:pt>
                <c:pt idx="1">
                  <c:v>2.65</c:v>
                </c:pt>
                <c:pt idx="2">
                  <c:v>0.98</c:v>
                </c:pt>
                <c:pt idx="3">
                  <c:v>0.94</c:v>
                </c:pt>
                <c:pt idx="4">
                  <c:v>1.88</c:v>
                </c:pt>
                <c:pt idx="5">
                  <c:v>2.56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1D-4F93-A70F-7307EAF06EC0}"/>
            </c:ext>
          </c:extLst>
        </c:ser>
        <c:ser>
          <c:idx val="2"/>
          <c:order val="2"/>
          <c:tx>
            <c:strRef>
              <c:f>qian!$D$1</c:f>
              <c:strCache>
                <c:ptCount val="1"/>
                <c:pt idx="0">
                  <c:v>销售费用 %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qian!$A$2:$A$7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qian!$D$2:$D$7</c:f>
              <c:numCache>
                <c:formatCode>General</c:formatCode>
                <c:ptCount val="6"/>
                <c:pt idx="0">
                  <c:v>0.12</c:v>
                </c:pt>
                <c:pt idx="1">
                  <c:v>0.23</c:v>
                </c:pt>
                <c:pt idx="2">
                  <c:v>0.24</c:v>
                </c:pt>
                <c:pt idx="3">
                  <c:v>0.22</c:v>
                </c:pt>
                <c:pt idx="4">
                  <c:v>0.61</c:v>
                </c:pt>
                <c:pt idx="5">
                  <c:v>0.47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31D-4F93-A70F-7307EAF06EC0}"/>
            </c:ext>
          </c:extLst>
        </c:ser>
        <c:ser>
          <c:idx val="3"/>
          <c:order val="3"/>
          <c:tx>
            <c:strRef>
              <c:f>qian!$E$1</c:f>
              <c:strCache>
                <c:ptCount val="1"/>
                <c:pt idx="0">
                  <c:v>管理费用 %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qian!$A$2:$A$7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qian!$E$2:$E$7</c:f>
              <c:numCache>
                <c:formatCode>General</c:formatCode>
                <c:ptCount val="6"/>
                <c:pt idx="0">
                  <c:v>8.16</c:v>
                </c:pt>
                <c:pt idx="1">
                  <c:v>7.83</c:v>
                </c:pt>
                <c:pt idx="2">
                  <c:v>8.01</c:v>
                </c:pt>
                <c:pt idx="3">
                  <c:v>8.69</c:v>
                </c:pt>
                <c:pt idx="4">
                  <c:v>12.72</c:v>
                </c:pt>
                <c:pt idx="5">
                  <c:v>12.15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2DC-EC47-95A5-929628953FCC}"/>
            </c:ext>
          </c:extLst>
        </c:ser>
        <c:ser>
          <c:idx val="4"/>
          <c:order val="4"/>
          <c:tx>
            <c:strRef>
              <c:f>qian!$F$1</c:f>
              <c:strCache>
                <c:ptCount val="1"/>
                <c:pt idx="0">
                  <c:v>研发费用 %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qian!$A$2:$A$7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qian!$F$2:$F$7</c:f>
              <c:numCache>
                <c:formatCode>General</c:formatCode>
                <c:ptCount val="6"/>
                <c:pt idx="0">
                  <c:v>0</c:v>
                </c:pt>
                <c:pt idx="1">
                  <c:v>0</c:v>
                </c:pt>
                <c:pt idx="2">
                  <c:v>0.13</c:v>
                </c:pt>
                <c:pt idx="3">
                  <c:v>0.13</c:v>
                </c:pt>
                <c:pt idx="4">
                  <c:v>0.31</c:v>
                </c:pt>
                <c:pt idx="5">
                  <c:v>0.41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2DC-EC47-95A5-929628953FCC}"/>
            </c:ext>
          </c:extLst>
        </c:ser>
        <c:ser>
          <c:idx val="5"/>
          <c:order val="5"/>
          <c:tx>
            <c:strRef>
              <c:f>qian!$G$1</c:f>
              <c:strCache>
                <c:ptCount val="1"/>
                <c:pt idx="0">
                  <c:v>经营活动产生利润 %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qian!$A$2:$A$7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qian!$G$2:$G$7</c:f>
              <c:numCache>
                <c:formatCode>General</c:formatCode>
                <c:ptCount val="6"/>
                <c:pt idx="0">
                  <c:v>20.94</c:v>
                </c:pt>
                <c:pt idx="1">
                  <c:v>22.98</c:v>
                </c:pt>
                <c:pt idx="2">
                  <c:v>22.35</c:v>
                </c:pt>
                <c:pt idx="3">
                  <c:v>20.71</c:v>
                </c:pt>
                <c:pt idx="4">
                  <c:v>20.79</c:v>
                </c:pt>
                <c:pt idx="5">
                  <c:v>25.09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032-4841-97A0-647C9725F75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46918671"/>
        <c:axId val="446915343"/>
      </c:barChart>
      <c:catAx>
        <c:axId val="4469186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t" anchorCtr="0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6915343"/>
        <c:crosses val="autoZero"/>
        <c:auto val="1"/>
        <c:lblAlgn val="ctr"/>
        <c:lblOffset val="1"/>
        <c:noMultiLvlLbl val="0"/>
      </c:catAx>
      <c:valAx>
        <c:axId val="446915343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469186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2" b="0" i="0" u="none" strike="noStrike" baseline="0" dirty="0">
                <a:effectLst/>
              </a:rPr>
              <a:t>上港集团</a:t>
            </a:r>
            <a:r>
              <a:rPr lang="zh-CN" altLang="en-US" dirty="0"/>
              <a:t>历年毛利率（</a:t>
            </a:r>
            <a:r>
              <a:rPr lang="en-US" altLang="zh-CN" dirty="0"/>
              <a:t>%</a:t>
            </a:r>
            <a:r>
              <a:rPr lang="zh-CN" altLang="en-US" dirty="0"/>
              <a:t>）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销售毛利率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4"/>
              <c:layout>
                <c:manualLayout>
                  <c:x val="1.5625000000000001E-3"/>
                  <c:y val="-4.218749740480454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3A-41B2-8066-9E08687A0E2E}"/>
                </c:ext>
              </c:extLst>
            </c:dLbl>
            <c:dLbl>
              <c:idx val="5"/>
              <c:layout>
                <c:manualLayout>
                  <c:x val="-9.3749999999999997E-3"/>
                  <c:y val="-5.15624968280944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3A-41B2-8066-9E08687A0E2E}"/>
                </c:ext>
              </c:extLst>
            </c:dLbl>
            <c:spPr>
              <a:noFill/>
              <a:ln>
                <a:noFill/>
              </a:ln>
              <a:effectLst>
                <a:outerShdw blurRad="50800" dist="50800" dir="5400000" algn="ctr" rotWithShape="0">
                  <a:schemeClr val="bg1"/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30.08</c:v>
                </c:pt>
                <c:pt idx="1">
                  <c:v>33.700000000000003</c:v>
                </c:pt>
                <c:pt idx="2">
                  <c:v>31.74</c:v>
                </c:pt>
                <c:pt idx="3">
                  <c:v>30.7</c:v>
                </c:pt>
                <c:pt idx="4">
                  <c:v>36.33</c:v>
                </c:pt>
                <c:pt idx="5">
                  <c:v>40.71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3B-44A6-A8B0-C1C2A88CE0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5086272"/>
        <c:axId val="723200368"/>
      </c:lineChart>
      <c:catAx>
        <c:axId val="31508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23200368"/>
        <c:crosses val="autoZero"/>
        <c:auto val="1"/>
        <c:lblAlgn val="ctr"/>
        <c:lblOffset val="100"/>
        <c:noMultiLvlLbl val="0"/>
      </c:catAx>
      <c:valAx>
        <c:axId val="723200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1508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2" b="0" i="0" u="none" strike="noStrike" baseline="0" dirty="0">
                <a:effectLst/>
              </a:rPr>
              <a:t>上港集团</a:t>
            </a:r>
            <a:r>
              <a:rPr lang="zh-CN" altLang="en-US" dirty="0"/>
              <a:t>历年主要资产周转率（单位：次）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总资产周转率（次）</c:v>
                </c:pt>
              </c:strCache>
            </c:strRef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4"/>
              <c:layout>
                <c:manualLayout>
                  <c:x val="1.5625000000000001E-3"/>
                  <c:y val="-4.218749740480454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33A-41B2-8066-9E08687A0E2E}"/>
                </c:ext>
              </c:extLst>
            </c:dLbl>
            <c:dLbl>
              <c:idx val="5"/>
              <c:layout>
                <c:manualLayout>
                  <c:x val="-9.3749999999999997E-3"/>
                  <c:y val="-5.15624968280944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33A-41B2-8066-9E08687A0E2E}"/>
                </c:ext>
              </c:extLst>
            </c:dLbl>
            <c:spPr>
              <a:noFill/>
              <a:ln>
                <a:noFill/>
              </a:ln>
              <a:effectLst>
                <a:outerShdw blurRad="50800" dist="50800" dir="5400000" algn="ctr" rotWithShape="0">
                  <a:schemeClr val="bg1"/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0.28999999999999998</c:v>
                </c:pt>
                <c:pt idx="1">
                  <c:v>0.28999999999999998</c:v>
                </c:pt>
                <c:pt idx="2">
                  <c:v>0.26</c:v>
                </c:pt>
                <c:pt idx="3">
                  <c:v>0.25</c:v>
                </c:pt>
                <c:pt idx="4">
                  <c:v>0.17</c:v>
                </c:pt>
                <c:pt idx="5">
                  <c:v>0.2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83B-44A6-A8B0-C1C2A88CE0A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应收账款周转率（次）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Sheet1!$C$2:$C$7</c:f>
              <c:numCache>
                <c:formatCode>General</c:formatCode>
                <c:ptCount val="6"/>
                <c:pt idx="0">
                  <c:v>10.56</c:v>
                </c:pt>
                <c:pt idx="1">
                  <c:v>12.65</c:v>
                </c:pt>
                <c:pt idx="2">
                  <c:v>12.79</c:v>
                </c:pt>
                <c:pt idx="3">
                  <c:v>12.45</c:v>
                </c:pt>
                <c:pt idx="4">
                  <c:v>10.07</c:v>
                </c:pt>
                <c:pt idx="5">
                  <c:v>12.25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E56-D049-97FE-80AAF5819D7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存货周转率（次）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Sheet1!$D$2:$D$7</c:f>
              <c:numCache>
                <c:formatCode>General</c:formatCode>
                <c:ptCount val="6"/>
                <c:pt idx="0">
                  <c:v>4.54</c:v>
                </c:pt>
                <c:pt idx="1">
                  <c:v>1.61</c:v>
                </c:pt>
                <c:pt idx="2">
                  <c:v>1.42</c:v>
                </c:pt>
                <c:pt idx="3">
                  <c:v>1.92</c:v>
                </c:pt>
                <c:pt idx="4">
                  <c:v>1.1100000000000001</c:v>
                </c:pt>
                <c:pt idx="5">
                  <c:v>1.35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E6A-4F4E-9AC3-4A48641E35D1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固定资产周转率（次）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Sheet1!$A$2:$A$7</c:f>
              <c:numCache>
                <c:formatCode>General</c:formatCode>
                <c:ptCount val="6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  <c:pt idx="5">
                  <c:v>2021</c:v>
                </c:pt>
              </c:numCache>
            </c:numRef>
          </c:cat>
          <c:val>
            <c:numRef>
              <c:f>Sheet1!$E$2:$E$7</c:f>
              <c:numCache>
                <c:formatCode>General</c:formatCode>
                <c:ptCount val="6"/>
                <c:pt idx="0">
                  <c:v>0.89</c:v>
                </c:pt>
                <c:pt idx="1">
                  <c:v>1.1000000000000001</c:v>
                </c:pt>
                <c:pt idx="2">
                  <c:v>1.17</c:v>
                </c:pt>
                <c:pt idx="3">
                  <c:v>1.1599999999999999</c:v>
                </c:pt>
                <c:pt idx="4">
                  <c:v>0.85</c:v>
                </c:pt>
                <c:pt idx="5">
                  <c:v>1.08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E6A-4F4E-9AC3-4A48641E35D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15086272"/>
        <c:axId val="723200368"/>
      </c:lineChart>
      <c:catAx>
        <c:axId val="315086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23200368"/>
        <c:crosses val="autoZero"/>
        <c:auto val="1"/>
        <c:lblAlgn val="ctr"/>
        <c:lblOffset val="100"/>
        <c:noMultiLvlLbl val="0"/>
      </c:catAx>
      <c:valAx>
        <c:axId val="723200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15086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62" b="0" i="0" u="none" strike="noStrike" baseline="0" dirty="0">
                <a:effectLst/>
              </a:rPr>
              <a:t>上港集团</a:t>
            </a:r>
            <a:r>
              <a:rPr lang="zh-CN" altLang="en-US" dirty="0"/>
              <a:t>历年资产堆积图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货币资金（亿元）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67.45</c:v>
                </c:pt>
                <c:pt idx="1">
                  <c:v>68.959999999999994</c:v>
                </c:pt>
                <c:pt idx="2">
                  <c:v>99.26</c:v>
                </c:pt>
                <c:pt idx="3">
                  <c:v>89.77</c:v>
                </c:pt>
                <c:pt idx="4">
                  <c:v>54.5</c:v>
                </c:pt>
                <c:pt idx="5">
                  <c:v>92.25</c:v>
                </c:pt>
                <c:pt idx="6">
                  <c:v>115.37</c:v>
                </c:pt>
                <c:pt idx="7">
                  <c:v>122.39</c:v>
                </c:pt>
                <c:pt idx="8">
                  <c:v>202.68</c:v>
                </c:pt>
                <c:pt idx="9">
                  <c:v>292.57</c:v>
                </c:pt>
                <c:pt idx="10">
                  <c:v>180.35</c:v>
                </c:pt>
                <c:pt idx="11">
                  <c:v>208.22</c:v>
                </c:pt>
                <c:pt idx="12">
                  <c:v>286.2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E3-4E2F-AECD-79B8CA2725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存货（亿元）</c:v>
                </c:pt>
              </c:strCache>
            </c:strRef>
          </c:tx>
          <c:spPr>
            <a:solidFill>
              <a:schemeClr val="accent2"/>
            </a:solidFill>
            <a:ln w="25400"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Sheet1!$C$2:$C$14</c:f>
              <c:numCache>
                <c:formatCode>General</c:formatCode>
                <c:ptCount val="13"/>
                <c:pt idx="0">
                  <c:v>8.69</c:v>
                </c:pt>
                <c:pt idx="1">
                  <c:v>9.36</c:v>
                </c:pt>
                <c:pt idx="2">
                  <c:v>10.17</c:v>
                </c:pt>
                <c:pt idx="3">
                  <c:v>29.7</c:v>
                </c:pt>
                <c:pt idx="4">
                  <c:v>27.38</c:v>
                </c:pt>
                <c:pt idx="5">
                  <c:v>32.79</c:v>
                </c:pt>
                <c:pt idx="6">
                  <c:v>34.33</c:v>
                </c:pt>
                <c:pt idx="7">
                  <c:v>62.11</c:v>
                </c:pt>
                <c:pt idx="8">
                  <c:v>244.85</c:v>
                </c:pt>
                <c:pt idx="9">
                  <c:v>118.8</c:v>
                </c:pt>
                <c:pt idx="10">
                  <c:v>141.33000000000001</c:v>
                </c:pt>
                <c:pt idx="11">
                  <c:v>157.94</c:v>
                </c:pt>
                <c:pt idx="12">
                  <c:v>142.97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E3-4E2F-AECD-79B8CA27259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应收票据及应收账款（亿元）</c:v>
                </c:pt>
              </c:strCache>
            </c:strRef>
          </c:tx>
          <c:spPr>
            <a:solidFill>
              <a:schemeClr val="accent3"/>
            </a:solidFill>
            <a:ln w="25400"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Sheet1!$D$2:$D$14</c:f>
              <c:numCache>
                <c:formatCode>General</c:formatCode>
                <c:ptCount val="13"/>
                <c:pt idx="0">
                  <c:v>24.27</c:v>
                </c:pt>
                <c:pt idx="1">
                  <c:v>24.32</c:v>
                </c:pt>
                <c:pt idx="2">
                  <c:v>28.13</c:v>
                </c:pt>
                <c:pt idx="3">
                  <c:v>25.08</c:v>
                </c:pt>
                <c:pt idx="4">
                  <c:v>23.94</c:v>
                </c:pt>
                <c:pt idx="5">
                  <c:v>25.77</c:v>
                </c:pt>
                <c:pt idx="6">
                  <c:v>28.25</c:v>
                </c:pt>
                <c:pt idx="7">
                  <c:v>31.12</c:v>
                </c:pt>
                <c:pt idx="8">
                  <c:v>28</c:v>
                </c:pt>
                <c:pt idx="9">
                  <c:v>31.44</c:v>
                </c:pt>
                <c:pt idx="10">
                  <c:v>26.52</c:v>
                </c:pt>
                <c:pt idx="11">
                  <c:v>25.34</c:v>
                </c:pt>
                <c:pt idx="12">
                  <c:v>30.62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308-4E45-8FCD-3DCC286E09E5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固定资产（亿元）</c:v>
                </c:pt>
              </c:strCache>
            </c:strRef>
          </c:tx>
          <c:spPr>
            <a:solidFill>
              <a:schemeClr val="accent4"/>
            </a:solidFill>
            <a:ln w="25400"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Sheet1!$E$2:$E$14</c:f>
              <c:numCache>
                <c:formatCode>General</c:formatCode>
                <c:ptCount val="13"/>
                <c:pt idx="0">
                  <c:v>232.34</c:v>
                </c:pt>
                <c:pt idx="1">
                  <c:v>221.09</c:v>
                </c:pt>
                <c:pt idx="2">
                  <c:v>361.86</c:v>
                </c:pt>
                <c:pt idx="3">
                  <c:v>364.52</c:v>
                </c:pt>
                <c:pt idx="4">
                  <c:v>349.3</c:v>
                </c:pt>
                <c:pt idx="5">
                  <c:v>356.37</c:v>
                </c:pt>
                <c:pt idx="6">
                  <c:v>355.14</c:v>
                </c:pt>
                <c:pt idx="7">
                  <c:v>346.88</c:v>
                </c:pt>
                <c:pt idx="8">
                  <c:v>329.88</c:v>
                </c:pt>
                <c:pt idx="9">
                  <c:v>318.39</c:v>
                </c:pt>
                <c:pt idx="10">
                  <c:v>302.39</c:v>
                </c:pt>
                <c:pt idx="11">
                  <c:v>312.02999999999997</c:v>
                </c:pt>
                <c:pt idx="12">
                  <c:v>322.77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DF-8D4A-9AAB-8349E94BD61D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在建工程（亿元）</c:v>
                </c:pt>
              </c:strCache>
            </c:strRef>
          </c:tx>
          <c:spPr>
            <a:solidFill>
              <a:srgbClr val="FF0000"/>
            </a:solidFill>
            <a:ln w="25400"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Sheet1!$F$2:$F$14</c:f>
              <c:numCache>
                <c:formatCode>General</c:formatCode>
                <c:ptCount val="13"/>
                <c:pt idx="0">
                  <c:v>30.02</c:v>
                </c:pt>
                <c:pt idx="1">
                  <c:v>40.03</c:v>
                </c:pt>
                <c:pt idx="2">
                  <c:v>31.06</c:v>
                </c:pt>
                <c:pt idx="3">
                  <c:v>17.13</c:v>
                </c:pt>
                <c:pt idx="4">
                  <c:v>20.149999999999999</c:v>
                </c:pt>
                <c:pt idx="5">
                  <c:v>11.88</c:v>
                </c:pt>
                <c:pt idx="6">
                  <c:v>13.65</c:v>
                </c:pt>
                <c:pt idx="7">
                  <c:v>4.72</c:v>
                </c:pt>
                <c:pt idx="8">
                  <c:v>3.52</c:v>
                </c:pt>
                <c:pt idx="9">
                  <c:v>6.51</c:v>
                </c:pt>
                <c:pt idx="10">
                  <c:v>20.059999999999999</c:v>
                </c:pt>
                <c:pt idx="11">
                  <c:v>30.16</c:v>
                </c:pt>
                <c:pt idx="12">
                  <c:v>17.16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DF-8D4A-9AAB-8349E94BD61D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可供出售的金融资产（亿元）</c:v>
                </c:pt>
              </c:strCache>
            </c:strRef>
          </c:tx>
          <c:spPr>
            <a:solidFill>
              <a:schemeClr val="accent6"/>
            </a:solidFill>
            <a:ln w="25400">
              <a:noFill/>
            </a:ln>
            <a:effectLst/>
          </c:spPr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Sheet1!$G$2:$G$14</c:f>
              <c:numCache>
                <c:formatCode>General</c:formatCode>
                <c:ptCount val="13"/>
                <c:pt idx="0">
                  <c:v>17.670000000000002</c:v>
                </c:pt>
                <c:pt idx="1">
                  <c:v>15.42</c:v>
                </c:pt>
                <c:pt idx="2">
                  <c:v>13.87</c:v>
                </c:pt>
                <c:pt idx="3">
                  <c:v>15.99</c:v>
                </c:pt>
                <c:pt idx="4">
                  <c:v>14.79</c:v>
                </c:pt>
                <c:pt idx="5">
                  <c:v>23.28</c:v>
                </c:pt>
                <c:pt idx="6">
                  <c:v>19.72</c:v>
                </c:pt>
                <c:pt idx="7">
                  <c:v>140.6</c:v>
                </c:pt>
                <c:pt idx="8">
                  <c:v>13.63</c:v>
                </c:pt>
                <c:pt idx="9">
                  <c:v>7.13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C2-3C46-AA42-A3225695E3F1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商誉（亿元）</c:v>
                </c:pt>
              </c:strCache>
            </c:strRef>
          </c:tx>
          <c:spPr>
            <a:solidFill>
              <a:srgbClr val="7030A0"/>
            </a:solidFill>
            <a:ln w="25400">
              <a:noFill/>
            </a:ln>
            <a:effectLst/>
          </c:spPr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Sheet1!$H$2:$H$14</c:f>
              <c:numCache>
                <c:formatCode>General</c:formatCode>
                <c:ptCount val="13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0.15</c:v>
                </c:pt>
                <c:pt idx="6">
                  <c:v>0.15</c:v>
                </c:pt>
                <c:pt idx="7">
                  <c:v>0.15</c:v>
                </c:pt>
                <c:pt idx="8">
                  <c:v>0.15</c:v>
                </c:pt>
                <c:pt idx="9">
                  <c:v>1.8</c:v>
                </c:pt>
                <c:pt idx="10">
                  <c:v>1.87</c:v>
                </c:pt>
                <c:pt idx="11">
                  <c:v>2.86</c:v>
                </c:pt>
                <c:pt idx="12">
                  <c:v>2.5099999999999998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3C2-3C46-AA42-A3225695E3F1}"/>
            </c:ext>
          </c:extLst>
        </c:ser>
        <c:ser>
          <c:idx val="7"/>
          <c:order val="7"/>
          <c:tx>
            <c:strRef>
              <c:f>Sheet1!$I$1</c:f>
              <c:strCache>
                <c:ptCount val="1"/>
                <c:pt idx="0">
                  <c:v>无形资产（可能存在商誉，要看看）（亿元）</c:v>
                </c:pt>
              </c:strCache>
            </c:strRef>
          </c:tx>
          <c:spPr>
            <a:solidFill>
              <a:schemeClr val="accent2">
                <a:lumMod val="60000"/>
              </a:schemeClr>
            </a:solidFill>
            <a:ln w="25400">
              <a:noFill/>
            </a:ln>
            <a:effectLst/>
          </c:spP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Sheet1!$I$2:$I$14</c:f>
              <c:numCache>
                <c:formatCode>General</c:formatCode>
                <c:ptCount val="13"/>
                <c:pt idx="0">
                  <c:v>57.3</c:v>
                </c:pt>
                <c:pt idx="1">
                  <c:v>71.83</c:v>
                </c:pt>
                <c:pt idx="2">
                  <c:v>137.78</c:v>
                </c:pt>
                <c:pt idx="3">
                  <c:v>132.81</c:v>
                </c:pt>
                <c:pt idx="4">
                  <c:v>139.41</c:v>
                </c:pt>
                <c:pt idx="5">
                  <c:v>136.85</c:v>
                </c:pt>
                <c:pt idx="6">
                  <c:v>136.34</c:v>
                </c:pt>
                <c:pt idx="7">
                  <c:v>137.80000000000001</c:v>
                </c:pt>
                <c:pt idx="8">
                  <c:v>138.81</c:v>
                </c:pt>
                <c:pt idx="9">
                  <c:v>146.54</c:v>
                </c:pt>
                <c:pt idx="10">
                  <c:v>144.43</c:v>
                </c:pt>
                <c:pt idx="11">
                  <c:v>144.38</c:v>
                </c:pt>
                <c:pt idx="12">
                  <c:v>139.35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3C2-3C46-AA42-A3225695E3F1}"/>
            </c:ext>
          </c:extLst>
        </c:ser>
        <c:ser>
          <c:idx val="8"/>
          <c:order val="8"/>
          <c:tx>
            <c:strRef>
              <c:f>Sheet1!$J$1</c:f>
              <c:strCache>
                <c:ptCount val="1"/>
                <c:pt idx="0">
                  <c:v>其他流动资产（亿元）</c:v>
                </c:pt>
              </c:strCache>
            </c:strRef>
          </c:tx>
          <c:spPr>
            <a:solidFill>
              <a:schemeClr val="accent3">
                <a:lumMod val="60000"/>
              </a:schemeClr>
            </a:solidFill>
            <a:ln w="25400">
              <a:noFill/>
            </a:ln>
            <a:effectLst/>
          </c:spPr>
          <c:cat>
            <c:strRef>
              <c:f>Sheet1!$A$2:$A$14</c:f>
              <c:strCache>
                <c:ptCount val="13"/>
                <c:pt idx="0">
                  <c:v>2009</c:v>
                </c:pt>
                <c:pt idx="1">
                  <c:v>2010</c:v>
                </c:pt>
                <c:pt idx="2">
                  <c:v>2011</c:v>
                </c:pt>
                <c:pt idx="3">
                  <c:v>2012</c:v>
                </c:pt>
                <c:pt idx="4">
                  <c:v>2013</c:v>
                </c:pt>
                <c:pt idx="5">
                  <c:v>2014</c:v>
                </c:pt>
                <c:pt idx="6">
                  <c:v>2015</c:v>
                </c:pt>
                <c:pt idx="7">
                  <c:v>2016</c:v>
                </c:pt>
                <c:pt idx="8">
                  <c:v>2017</c:v>
                </c:pt>
                <c:pt idx="9">
                  <c:v>2018</c:v>
                </c:pt>
                <c:pt idx="10">
                  <c:v>2019</c:v>
                </c:pt>
                <c:pt idx="11">
                  <c:v>2020年</c:v>
                </c:pt>
                <c:pt idx="12">
                  <c:v>2021年</c:v>
                </c:pt>
              </c:strCache>
            </c:strRef>
          </c:cat>
          <c:val>
            <c:numRef>
              <c:f>Sheet1!$J$2:$J$14</c:f>
              <c:numCache>
                <c:formatCode>General</c:formatCode>
                <c:ptCount val="13"/>
                <c:pt idx="0">
                  <c:v>18.02</c:v>
                </c:pt>
                <c:pt idx="1">
                  <c:v>17.3</c:v>
                </c:pt>
                <c:pt idx="2">
                  <c:v>24.19</c:v>
                </c:pt>
                <c:pt idx="3">
                  <c:v>27.6</c:v>
                </c:pt>
                <c:pt idx="4">
                  <c:v>27.25</c:v>
                </c:pt>
                <c:pt idx="5">
                  <c:v>8.65</c:v>
                </c:pt>
                <c:pt idx="6">
                  <c:v>3.94</c:v>
                </c:pt>
                <c:pt idx="7">
                  <c:v>8.01</c:v>
                </c:pt>
                <c:pt idx="8">
                  <c:v>12.24</c:v>
                </c:pt>
                <c:pt idx="9">
                  <c:v>15.34</c:v>
                </c:pt>
                <c:pt idx="10">
                  <c:v>33.15</c:v>
                </c:pt>
                <c:pt idx="11">
                  <c:v>30.01</c:v>
                </c:pt>
                <c:pt idx="12">
                  <c:v>31.09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3C2-3C46-AA42-A3225695E3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2521263"/>
        <c:axId val="362520015"/>
      </c:areaChart>
      <c:catAx>
        <c:axId val="362521263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2520015"/>
        <c:crosses val="autoZero"/>
        <c:auto val="1"/>
        <c:lblAlgn val="ctr"/>
        <c:lblOffset val="100"/>
        <c:noMultiLvlLbl val="0"/>
      </c:catAx>
      <c:valAx>
        <c:axId val="362520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2521263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C367ED-151C-1BEA-E625-377356123A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BCEA8DB-271C-D8E3-410B-B5C1AF6FCB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9D82A4-C726-5C54-9E93-4C5D34241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FD5AC9-ACAC-3E33-CE2B-2327EA03A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06CA09-06D6-3951-3F7E-B786E0949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950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A27292-E958-10E9-0A1B-446B84DF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85456D6-CED6-99C4-4E42-7987866E74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36BB66-65C3-C59E-0D51-2CA155A53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1F4608-B46A-0CA2-97CE-CB2C8DF50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6AAE22-C287-B74C-E000-AB2F082B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605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88062CC-2186-1BD9-8BCF-7DD1DD6C2A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D6C0E6E-B777-0592-0BA8-A81B6D914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35A7EE-D417-47F0-9AB4-3C6AF2A77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C02B50-A3A1-3FC6-32E1-265FD10D0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C80F63-C32D-1A69-46CC-D78ED1CD4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918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F2CA7-DCB1-2C64-7E75-6B8BE93EA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27778A-B1BB-7E52-4C21-B76129FDFA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4202A6-1730-EFF1-0EBC-9271E968E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EF95AA-27CC-7F17-365A-CA1C51CB5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5E12F0-C2ED-DD3B-6BC2-57484607F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542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8E7DD-5890-BDD0-8A3E-252BAFF55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C522BA-5C0F-37A4-721D-C24AD7CE1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A4F008-62F5-2EF5-7033-0701EBA85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67DB92-14C6-07EE-5930-8B621047E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403855-6CC4-25A7-EAD9-D68897FB2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3565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0DA7F2-93A6-BE67-11D9-34129D89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CDEE21-9E03-0274-57A5-A8131C6F1B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60DA0F-45C5-F36F-3B76-29D2612A40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1C3CC1-F19C-FD87-8FE8-F3DE508B3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7498BA-538C-A3C4-385A-E0F89C4F8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4062C1-E49A-1C63-81BE-C0876E93B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30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89C3D7-92B6-D653-6FBE-EA1FA9CB5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A518142-8662-4B02-0728-0316D2ABAC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23F784-F2D0-C052-DE91-89DF7632EF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BD6747A-91C7-D10B-B81C-BCBF84DBD8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7C1EB4-D57E-CE2C-92C7-CD27656803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512E5D6-9FF3-1C55-E602-375FACDED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B2E8DC4-E6AC-9556-399A-F729A71A1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C2CE4B7-2B11-5874-0693-57DB56CC4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3024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9DA8EE-536B-09A2-7816-9C8C92684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3E531FD-3BC1-727E-068F-D5BD4EF81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DEC192-1AF5-4F68-2E57-CEC9B232D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453C6A8-6275-B03A-7016-026FF16B2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512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055CCFF-859D-CB8F-04D9-68A7DFF9B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82EA2D8-7F8E-B742-005F-EFF1CF064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83B4CF0-857F-361D-711C-FD4141414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13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4C2832-6420-7359-0EB1-6B1263A7E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CA9EDD-8927-EE56-9F29-314AC0B9E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BA9BED-012B-67A1-155F-9748B3705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49A86E-CE53-9ED3-3718-E2184DBF3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16A680-35CD-3E12-2C82-07445E80B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09AEA70-CCC0-625A-153A-A22D0B14E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829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778E4C-C615-215C-7556-55B023346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D5F38C6-D943-F158-6393-1D2E102E05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4A52F9-576B-A650-1F29-8078B7185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ABC819-4E8E-FD31-6F9A-04BB3EA6C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4A213E-4AAB-5455-7086-232D60BC2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816A0BD-38D2-DB5F-51D5-E4A9242A2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978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C276BF-ADFD-57E8-F3F7-5FD120A4C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4953B7A-8B00-EB63-6F19-4B4F6E2DB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B97131-7B74-697F-B7F2-21EC021F03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A1996-3473-4B90-97F8-63F65D2C44E5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DD65D2-7783-2EC7-2F86-AA2D0A0815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AB2D1B-3340-AD2C-774A-8016075043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E52B2-8EAA-4EDF-87AD-62D561C655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24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CC59433F-F76D-4BD7-3C23-16C55A9DF9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488751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E01BE0A9-6768-B541-B8E9-2A065BA891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204" y="1616752"/>
            <a:ext cx="5988050" cy="11049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C7D567FC-F988-AC46-82E7-F68778DD220D}"/>
              </a:ext>
            </a:extLst>
          </p:cNvPr>
          <p:cNvSpPr txBox="1"/>
          <p:nvPr/>
        </p:nvSpPr>
        <p:spPr>
          <a:xfrm>
            <a:off x="2274508" y="6196366"/>
            <a:ext cx="788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没搞懂为啥</a:t>
            </a:r>
            <a:r>
              <a:rPr kumimoji="1" lang="en-US" altLang="zh-CN" dirty="0"/>
              <a:t>21</a:t>
            </a:r>
            <a:r>
              <a:rPr kumimoji="1" lang="zh-CN" altLang="en-US" dirty="0"/>
              <a:t>年的数据这样，没看懂（应该是新的改动，导致增值税问题）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9387E1D-2C70-FD4E-8817-B7C6B2A5E2DF}"/>
              </a:ext>
            </a:extLst>
          </p:cNvPr>
          <p:cNvSpPr txBox="1"/>
          <p:nvPr/>
        </p:nvSpPr>
        <p:spPr>
          <a:xfrm>
            <a:off x="2792295" y="350334"/>
            <a:ext cx="7029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检验营业收入的含金量：现金流入</a:t>
            </a:r>
            <a:r>
              <a:rPr kumimoji="1" lang="en-US" altLang="zh-CN" dirty="0"/>
              <a:t>/</a:t>
            </a:r>
            <a:r>
              <a:rPr kumimoji="1" lang="zh-CN" altLang="en-US" dirty="0"/>
              <a:t>营业收入</a:t>
            </a:r>
            <a:r>
              <a:rPr kumimoji="1" lang="en-US" altLang="zh-CN" dirty="0"/>
              <a:t>&gt;1</a:t>
            </a:r>
            <a:r>
              <a:rPr kumimoji="1" lang="zh-CN" altLang="en-US" dirty="0"/>
              <a:t>（</a:t>
            </a:r>
            <a:r>
              <a:rPr kumimoji="1" lang="en-US" altLang="zh-CN" dirty="0"/>
              <a:t>&lt;0.8</a:t>
            </a:r>
            <a:r>
              <a:rPr kumimoji="1" lang="zh-CN" altLang="en-US" dirty="0"/>
              <a:t>大量白条）</a:t>
            </a:r>
          </a:p>
        </p:txBody>
      </p:sp>
    </p:spTree>
    <p:extLst>
      <p:ext uri="{BB962C8B-B14F-4D97-AF65-F5344CB8AC3E}">
        <p14:creationId xmlns:p14="http://schemas.microsoft.com/office/powerpoint/2010/main" val="31232241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5243FC9-29A9-D944-96D5-D5D88ECD0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63500"/>
            <a:ext cx="110109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09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001A12-B8A9-484E-BE4F-55A0AA895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D189A6-2040-5D47-8643-76707CD46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894157C-58F5-6145-A767-72DE9F321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366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0AD6B23-8146-1F4F-B88A-6AB004BD5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915" y="1694942"/>
            <a:ext cx="10974803" cy="408406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A4C03D9-62E5-CB40-9A06-90360199B935}"/>
              </a:ext>
            </a:extLst>
          </p:cNvPr>
          <p:cNvSpPr txBox="1"/>
          <p:nvPr/>
        </p:nvSpPr>
        <p:spPr>
          <a:xfrm>
            <a:off x="1534160" y="629920"/>
            <a:ext cx="5237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ROE</a:t>
            </a:r>
            <a:r>
              <a:rPr kumimoji="1" lang="zh-CN" altLang="en-US" dirty="0"/>
              <a:t>中包含了投资银行获取的收益</a:t>
            </a:r>
            <a:r>
              <a:rPr kumimoji="1" lang="en-US" altLang="zh-CN" dirty="0"/>
              <a:t>45</a:t>
            </a:r>
            <a:r>
              <a:rPr kumimoji="1" lang="zh-CN" altLang="en-US" dirty="0"/>
              <a:t>亿，占比极高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52595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F7BAAA48-49C2-E508-271B-3330909D8A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716112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5186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CC59433F-F76D-4BD7-3C23-16C55A9DF9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236043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71943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CC59433F-F76D-4BD7-3C23-16C55A9DF9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61644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23427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2F92CB-0B6E-3449-8CCF-18DB83AA4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40B76D-D192-454D-8E44-60AB79BDE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4066639-927F-B247-8BB5-4F80B5B42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6811"/>
            <a:ext cx="12192000" cy="6084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5493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BBD99D-8E28-584F-8906-6B1380F4E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AD0AA9-B2D2-2642-A15B-3F7151750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97A3C9-F661-1C4C-AF6D-E4177A09E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628" y="0"/>
            <a:ext cx="111387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2301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F778290B-4E8C-4AF2-DE4F-53FF3EE9FE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174973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2" name="图片 1">
            <a:extLst>
              <a:ext uri="{FF2B5EF4-FFF2-40B4-BE49-F238E27FC236}">
                <a16:creationId xmlns:a16="http://schemas.microsoft.com/office/drawing/2014/main" id="{7B91E0BB-A8AD-3349-BA36-197BE4A0C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33577" y="146642"/>
            <a:ext cx="5496762" cy="43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68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F778290B-4E8C-4AF2-DE4F-53FF3EE9FE9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364024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2" name="图片 1">
            <a:extLst>
              <a:ext uri="{FF2B5EF4-FFF2-40B4-BE49-F238E27FC236}">
                <a16:creationId xmlns:a16="http://schemas.microsoft.com/office/drawing/2014/main" id="{7B91E0BB-A8AD-3349-BA36-197BE4A0C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33577" y="146642"/>
            <a:ext cx="5496762" cy="4383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865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D734AC47-3E29-064B-8C80-F89ABA818B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5925521"/>
              </p:ext>
            </p:extLst>
          </p:nvPr>
        </p:nvGraphicFramePr>
        <p:xfrm>
          <a:off x="942874" y="1890331"/>
          <a:ext cx="4712428" cy="340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图表 2">
            <a:extLst>
              <a:ext uri="{FF2B5EF4-FFF2-40B4-BE49-F238E27FC236}">
                <a16:creationId xmlns:a16="http://schemas.microsoft.com/office/drawing/2014/main" id="{2993EBF3-677B-9D4F-85B5-080803BDAC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47557847"/>
              </p:ext>
            </p:extLst>
          </p:nvPr>
        </p:nvGraphicFramePr>
        <p:xfrm>
          <a:off x="6220573" y="1890331"/>
          <a:ext cx="4712428" cy="34096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54B131F2-2760-ED40-8945-663A8006EAC6}"/>
              </a:ext>
            </a:extLst>
          </p:cNvPr>
          <p:cNvSpPr txBox="1"/>
          <p:nvPr/>
        </p:nvSpPr>
        <p:spPr>
          <a:xfrm>
            <a:off x="7717070" y="5579587"/>
            <a:ext cx="40126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这个毛利图</a:t>
            </a:r>
            <a:endParaRPr kumimoji="1" lang="en-US" altLang="zh-CN" dirty="0"/>
          </a:p>
          <a:p>
            <a:r>
              <a:rPr kumimoji="1" lang="zh-CN" altLang="en-US" dirty="0"/>
              <a:t>每个业务都要算毛利，然后除总毛利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46B39E-C0D1-7048-87DD-71CB7D580C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6700" y="532761"/>
            <a:ext cx="3917262" cy="1357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482673A-C6CC-D84B-AB21-63370EB8F7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8788" y="178487"/>
            <a:ext cx="2260600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642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E2A7DFA-180D-E745-855F-192CCE9DAF14}"/>
              </a:ext>
            </a:extLst>
          </p:cNvPr>
          <p:cNvSpPr txBox="1"/>
          <p:nvPr/>
        </p:nvSpPr>
        <p:spPr>
          <a:xfrm>
            <a:off x="643469" y="1782981"/>
            <a:ext cx="4008384" cy="43939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kumimoji="1" lang="en-US" altLang="zh-CN" sz="2000"/>
              <a:t>14</a:t>
            </a:r>
            <a:r>
              <a:rPr kumimoji="1" lang="zh-CN" altLang="en-US" sz="2000"/>
              <a:t>年前，广深占用国家💰</a:t>
            </a:r>
            <a:r>
              <a:rPr kumimoji="1" lang="en-US" altLang="zh-CN" sz="2000"/>
              <a:t> </a:t>
            </a:r>
            <a:r>
              <a:rPr kumimoji="1" lang="zh-CN" altLang="en-US" sz="2000"/>
              <a:t>， 后来国家占用他的钱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DC9B74D7-9373-874F-AD7F-1038E8CF9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8756" y="1782982"/>
            <a:ext cx="3346337" cy="2116558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FF5CE341-61A3-D74F-AAE2-1836A4710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5917" y="4060406"/>
            <a:ext cx="5672017" cy="208446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CF198C4-37D3-C142-BB97-FE79AF5A3B9C}"/>
              </a:ext>
            </a:extLst>
          </p:cNvPr>
          <p:cNvSpPr txBox="1"/>
          <p:nvPr/>
        </p:nvSpPr>
        <p:spPr>
          <a:xfrm>
            <a:off x="1452282" y="4722607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国家需要钱，但是国家利润不高</a:t>
            </a:r>
          </a:p>
        </p:txBody>
      </p:sp>
    </p:spTree>
    <p:extLst>
      <p:ext uri="{BB962C8B-B14F-4D97-AF65-F5344CB8AC3E}">
        <p14:creationId xmlns:p14="http://schemas.microsoft.com/office/powerpoint/2010/main" val="4226813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0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21" name="Freeform: Shape 11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12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16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2330C2C-A48B-8643-98F5-9F34F85AD8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9554" y="643467"/>
            <a:ext cx="9132892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5037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E5CF5959-75A8-6F4D-B381-7D8950AC88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5308799"/>
              </p:ext>
            </p:extLst>
          </p:nvPr>
        </p:nvGraphicFramePr>
        <p:xfrm>
          <a:off x="2032000" y="470284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22433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8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10277" y="0"/>
            <a:ext cx="9771446" cy="68580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F4E0C7-5443-DA4E-9848-599C27F5DE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71" r="8289"/>
          <a:stretch/>
        </p:blipFill>
        <p:spPr>
          <a:xfrm>
            <a:off x="1460597" y="10"/>
            <a:ext cx="9270806" cy="68579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75254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37995BD-4702-554F-80C1-C0B314ADD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09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CC59433F-F76D-4BD7-3C23-16C55A9DF9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741524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2" name="图片 1">
            <a:extLst>
              <a:ext uri="{FF2B5EF4-FFF2-40B4-BE49-F238E27FC236}">
                <a16:creationId xmlns:a16="http://schemas.microsoft.com/office/drawing/2014/main" id="{F3315250-2B82-7A40-B691-EF7CBFD671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229" y="2395686"/>
            <a:ext cx="2942307" cy="2870616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27EF4D8-DBB9-6942-8187-5FB28A598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65" y="-124348"/>
            <a:ext cx="3387577" cy="215070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7217D67B-D18F-5049-8C65-12E0292A211D}"/>
              </a:ext>
            </a:extLst>
          </p:cNvPr>
          <p:cNvSpPr txBox="1"/>
          <p:nvPr/>
        </p:nvSpPr>
        <p:spPr>
          <a:xfrm>
            <a:off x="4884983" y="350334"/>
            <a:ext cx="3903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检验净利润含金量：净额</a:t>
            </a:r>
            <a:r>
              <a:rPr kumimoji="1" lang="en-US" altLang="zh-CN" dirty="0"/>
              <a:t>/</a:t>
            </a:r>
            <a:r>
              <a:rPr kumimoji="1" lang="zh-CN" altLang="en-US" dirty="0"/>
              <a:t>净利润 </a:t>
            </a:r>
            <a:r>
              <a:rPr kumimoji="1" lang="en-US" altLang="zh-CN" dirty="0"/>
              <a:t>&gt;</a:t>
            </a:r>
            <a:r>
              <a:rPr kumimoji="1" lang="zh-CN" altLang="en-US" dirty="0"/>
              <a:t> </a:t>
            </a:r>
            <a:r>
              <a:rPr kumimoji="1" lang="en-US" altLang="zh-CN" dirty="0"/>
              <a:t>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1863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AA52FB3-9EED-274C-BB76-68C238771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552450"/>
            <a:ext cx="10947400" cy="575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281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ECC863-6345-1B4E-B8A5-B7BE134DD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273E28-B539-4946-9C93-0EB89E563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FFC493-12C5-FD4A-A559-30551065B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68978"/>
            <a:ext cx="12192000" cy="644203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C541C89-01BD-BA46-99CD-D7CB42517EFE}"/>
              </a:ext>
            </a:extLst>
          </p:cNvPr>
          <p:cNvSpPr txBox="1"/>
          <p:nvPr/>
        </p:nvSpPr>
        <p:spPr>
          <a:xfrm>
            <a:off x="1808480" y="611338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如何计算？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9B7F4F2-4CD4-7E45-803A-098B54E5A9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4854" y="5269865"/>
            <a:ext cx="7391400" cy="24257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D6A2AD5-E9B5-1C42-BCB5-91B28FFF5443}"/>
              </a:ext>
            </a:extLst>
          </p:cNvPr>
          <p:cNvSpPr txBox="1"/>
          <p:nvPr/>
        </p:nvSpPr>
        <p:spPr>
          <a:xfrm>
            <a:off x="3932796" y="2585622"/>
            <a:ext cx="7013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经营活动产生的净利润：收入</a:t>
            </a:r>
            <a:r>
              <a:rPr kumimoji="1" lang="en-US" altLang="zh-CN" dirty="0"/>
              <a:t>-</a:t>
            </a:r>
            <a:r>
              <a:rPr kumimoji="1" lang="zh-CN" altLang="en-US" dirty="0"/>
              <a:t>成本</a:t>
            </a:r>
            <a:r>
              <a:rPr kumimoji="1" lang="en-US" altLang="zh-CN" dirty="0"/>
              <a:t>-</a:t>
            </a:r>
            <a:r>
              <a:rPr kumimoji="1" lang="zh-CN" altLang="en-US" dirty="0"/>
              <a:t>其他费用（不包含财务费用）</a:t>
            </a:r>
          </a:p>
        </p:txBody>
      </p:sp>
    </p:spTree>
    <p:extLst>
      <p:ext uri="{BB962C8B-B14F-4D97-AF65-F5344CB8AC3E}">
        <p14:creationId xmlns:p14="http://schemas.microsoft.com/office/powerpoint/2010/main" val="35802597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5076C-A024-624A-9695-6BB310BCE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9AC254-97F3-3746-BB1C-F8EDC9BE3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146E088-5CFE-6249-82AE-F0D613962A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382" y="0"/>
            <a:ext cx="117112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381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2783</TotalTime>
  <Words>242</Words>
  <Application>Microsoft Macintosh PowerPoint</Application>
  <PresentationFormat>宽屏</PresentationFormat>
  <Paragraphs>32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7144</dc:creator>
  <cp:lastModifiedBy>7144</cp:lastModifiedBy>
  <cp:revision>113</cp:revision>
  <dcterms:created xsi:type="dcterms:W3CDTF">2022-08-10T13:56:09Z</dcterms:created>
  <dcterms:modified xsi:type="dcterms:W3CDTF">2022-09-14T14:50:05Z</dcterms:modified>
</cp:coreProperties>
</file>

<file path=docProps/thumbnail.jpeg>
</file>